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63" r:id="rId4"/>
    <p:sldId id="265" r:id="rId5"/>
    <p:sldId id="261" r:id="rId6"/>
    <p:sldId id="262" r:id="rId7"/>
    <p:sldId id="260" r:id="rId8"/>
    <p:sldId id="267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" y="8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F3864-93CF-4807-85B0-B75835FE73E0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18BBC41-7C71-49B6-A950-5C7DF63830DF}">
      <dgm:prSet/>
      <dgm:spPr/>
      <dgm:t>
        <a:bodyPr/>
        <a:lstStyle/>
        <a:p>
          <a:r>
            <a:rPr lang="en-US"/>
            <a:t>Everyone who is a member of the NAR has access to RPR</a:t>
          </a:r>
        </a:p>
      </dgm:t>
    </dgm:pt>
    <dgm:pt modelId="{F6BC510D-13CF-4915-8B7B-8E7D5E049E83}" type="parTrans" cxnId="{17F3D176-49D0-4811-A592-55E0E0661500}">
      <dgm:prSet/>
      <dgm:spPr/>
      <dgm:t>
        <a:bodyPr/>
        <a:lstStyle/>
        <a:p>
          <a:endParaRPr lang="en-US"/>
        </a:p>
      </dgm:t>
    </dgm:pt>
    <dgm:pt modelId="{43EB6C77-8D15-416F-B6B8-1C89CA6155C1}" type="sibTrans" cxnId="{17F3D176-49D0-4811-A592-55E0E0661500}">
      <dgm:prSet/>
      <dgm:spPr/>
      <dgm:t>
        <a:bodyPr/>
        <a:lstStyle/>
        <a:p>
          <a:endParaRPr lang="en-US"/>
        </a:p>
      </dgm:t>
    </dgm:pt>
    <dgm:pt modelId="{AA582DE1-ECDA-4D24-B95D-9D49BF4028ED}">
      <dgm:prSet/>
      <dgm:spPr/>
      <dgm:t>
        <a:bodyPr/>
        <a:lstStyle/>
        <a:p>
          <a:r>
            <a:rPr lang="en-US"/>
            <a:t>RPR is a tool that provides data and reporting across the nation</a:t>
          </a:r>
        </a:p>
      </dgm:t>
    </dgm:pt>
    <dgm:pt modelId="{987CB5B5-B692-4086-9DAB-E49BB23DE03F}" type="parTrans" cxnId="{0C262AEC-D2AE-4C79-9D32-25719F4F623D}">
      <dgm:prSet/>
      <dgm:spPr/>
      <dgm:t>
        <a:bodyPr/>
        <a:lstStyle/>
        <a:p>
          <a:endParaRPr lang="en-US"/>
        </a:p>
      </dgm:t>
    </dgm:pt>
    <dgm:pt modelId="{6188B9B9-9C4B-4D88-A24B-AE5B3669D7BA}" type="sibTrans" cxnId="{0C262AEC-D2AE-4C79-9D32-25719F4F623D}">
      <dgm:prSet/>
      <dgm:spPr/>
      <dgm:t>
        <a:bodyPr/>
        <a:lstStyle/>
        <a:p>
          <a:endParaRPr lang="en-US"/>
        </a:p>
      </dgm:t>
    </dgm:pt>
    <dgm:pt modelId="{C98C9B88-6D4C-4178-BEA6-8B41D8631751}">
      <dgm:prSet/>
      <dgm:spPr/>
      <dgm:t>
        <a:bodyPr/>
        <a:lstStyle/>
        <a:p>
          <a:r>
            <a:rPr lang="en-US"/>
            <a:t>RPR pulls data from public records and listed properties</a:t>
          </a:r>
        </a:p>
      </dgm:t>
    </dgm:pt>
    <dgm:pt modelId="{7CB5959E-42AF-47E2-84ED-3C8BEDAA1BCD}" type="parTrans" cxnId="{6225C117-8C86-424A-8F02-0F2B66CB8587}">
      <dgm:prSet/>
      <dgm:spPr/>
      <dgm:t>
        <a:bodyPr/>
        <a:lstStyle/>
        <a:p>
          <a:endParaRPr lang="en-US"/>
        </a:p>
      </dgm:t>
    </dgm:pt>
    <dgm:pt modelId="{10873CB8-4D85-40C8-B958-09337B4C8BF4}" type="sibTrans" cxnId="{6225C117-8C86-424A-8F02-0F2B66CB8587}">
      <dgm:prSet/>
      <dgm:spPr/>
      <dgm:t>
        <a:bodyPr/>
        <a:lstStyle/>
        <a:p>
          <a:endParaRPr lang="en-US"/>
        </a:p>
      </dgm:t>
    </dgm:pt>
    <dgm:pt modelId="{B4B2B9E7-2948-413A-8A6F-44763463538C}">
      <dgm:prSet/>
      <dgm:spPr/>
      <dgm:t>
        <a:bodyPr/>
        <a:lstStyle/>
        <a:p>
          <a:r>
            <a:rPr lang="en-US"/>
            <a:t>RPR is a great to run reports and comps along side MLS or Perchwell</a:t>
          </a:r>
        </a:p>
      </dgm:t>
    </dgm:pt>
    <dgm:pt modelId="{FEC53B90-CBB5-4C47-BE60-8D43B20FA501}" type="parTrans" cxnId="{30EE4F33-044A-4A81-AC73-EB2D8F44FFD7}">
      <dgm:prSet/>
      <dgm:spPr/>
      <dgm:t>
        <a:bodyPr/>
        <a:lstStyle/>
        <a:p>
          <a:endParaRPr lang="en-US"/>
        </a:p>
      </dgm:t>
    </dgm:pt>
    <dgm:pt modelId="{7CF6D003-F7BE-467B-ACD9-C81D85AC913E}" type="sibTrans" cxnId="{30EE4F33-044A-4A81-AC73-EB2D8F44FFD7}">
      <dgm:prSet/>
      <dgm:spPr/>
      <dgm:t>
        <a:bodyPr/>
        <a:lstStyle/>
        <a:p>
          <a:endParaRPr lang="en-US"/>
        </a:p>
      </dgm:t>
    </dgm:pt>
    <dgm:pt modelId="{90E38EC3-5774-430A-85BB-68F141AB60C1}">
      <dgm:prSet/>
      <dgm:spPr/>
      <dgm:t>
        <a:bodyPr/>
        <a:lstStyle/>
        <a:p>
          <a:r>
            <a:rPr lang="en-US"/>
            <a:t>RPR continues to improve their capability to include AI technology interface, social media interface and reporting capability.</a:t>
          </a:r>
        </a:p>
      </dgm:t>
    </dgm:pt>
    <dgm:pt modelId="{0B3CB71E-3ADC-42B4-B9A5-4BA2BE88EAE9}" type="parTrans" cxnId="{AF79196E-3428-4997-AAEF-22CE405DB3E0}">
      <dgm:prSet/>
      <dgm:spPr/>
      <dgm:t>
        <a:bodyPr/>
        <a:lstStyle/>
        <a:p>
          <a:endParaRPr lang="en-US"/>
        </a:p>
      </dgm:t>
    </dgm:pt>
    <dgm:pt modelId="{452339FB-5ABB-48A9-BFAE-6207C9338A2F}" type="sibTrans" cxnId="{AF79196E-3428-4997-AAEF-22CE405DB3E0}">
      <dgm:prSet/>
      <dgm:spPr/>
      <dgm:t>
        <a:bodyPr/>
        <a:lstStyle/>
        <a:p>
          <a:endParaRPr lang="en-US"/>
        </a:p>
      </dgm:t>
    </dgm:pt>
    <dgm:pt modelId="{AFBD1AA1-EC87-41C3-A506-12B685446789}">
      <dgm:prSet/>
      <dgm:spPr/>
      <dgm:t>
        <a:bodyPr/>
        <a:lstStyle/>
        <a:p>
          <a:r>
            <a:rPr lang="en-US"/>
            <a:t>RPR has an overwhelming amount of information, so its important to pick and choose what you use and share.</a:t>
          </a:r>
        </a:p>
      </dgm:t>
    </dgm:pt>
    <dgm:pt modelId="{03917825-CD8A-4DE7-8CC8-E20602DE338E}" type="parTrans" cxnId="{B9978E73-6F71-49AA-8196-EE4BDB505AC9}">
      <dgm:prSet/>
      <dgm:spPr/>
      <dgm:t>
        <a:bodyPr/>
        <a:lstStyle/>
        <a:p>
          <a:endParaRPr lang="en-US"/>
        </a:p>
      </dgm:t>
    </dgm:pt>
    <dgm:pt modelId="{48CB7258-67A8-48A1-931A-0B76AB383766}" type="sibTrans" cxnId="{B9978E73-6F71-49AA-8196-EE4BDB505AC9}">
      <dgm:prSet/>
      <dgm:spPr/>
      <dgm:t>
        <a:bodyPr/>
        <a:lstStyle/>
        <a:p>
          <a:endParaRPr lang="en-US"/>
        </a:p>
      </dgm:t>
    </dgm:pt>
    <dgm:pt modelId="{786703B5-DA57-4950-AF0B-2C40B567DF7D}" type="pres">
      <dgm:prSet presAssocID="{501F3864-93CF-4807-85B0-B75835FE73E0}" presName="linear" presStyleCnt="0">
        <dgm:presLayoutVars>
          <dgm:animLvl val="lvl"/>
          <dgm:resizeHandles val="exact"/>
        </dgm:presLayoutVars>
      </dgm:prSet>
      <dgm:spPr/>
    </dgm:pt>
    <dgm:pt modelId="{9DA57B19-0351-4FCE-85A5-6C8698D468F4}" type="pres">
      <dgm:prSet presAssocID="{118BBC41-7C71-49B6-A950-5C7DF63830D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AF74809-0A14-477E-8E54-5BE08B4CF9B3}" type="pres">
      <dgm:prSet presAssocID="{43EB6C77-8D15-416F-B6B8-1C89CA6155C1}" presName="spacer" presStyleCnt="0"/>
      <dgm:spPr/>
    </dgm:pt>
    <dgm:pt modelId="{AF91D000-EF0D-4879-AFA9-218274B13E25}" type="pres">
      <dgm:prSet presAssocID="{AA582DE1-ECDA-4D24-B95D-9D49BF4028E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5FF2DF1-81D0-479C-B19C-26AB9FD2E684}" type="pres">
      <dgm:prSet presAssocID="{6188B9B9-9C4B-4D88-A24B-AE5B3669D7BA}" presName="spacer" presStyleCnt="0"/>
      <dgm:spPr/>
    </dgm:pt>
    <dgm:pt modelId="{162CF112-EF3E-4C43-893D-D867460CDA37}" type="pres">
      <dgm:prSet presAssocID="{C98C9B88-6D4C-4178-BEA6-8B41D863175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4DCDC86-DBBC-4FB2-84FF-C53A6522D006}" type="pres">
      <dgm:prSet presAssocID="{10873CB8-4D85-40C8-B958-09337B4C8BF4}" presName="spacer" presStyleCnt="0"/>
      <dgm:spPr/>
    </dgm:pt>
    <dgm:pt modelId="{E1B9FFBF-9CD8-4E36-A03E-AF4B80C1FB5F}" type="pres">
      <dgm:prSet presAssocID="{B4B2B9E7-2948-413A-8A6F-44763463538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E254468-7ADA-42B6-BD0E-B00772AD25B9}" type="pres">
      <dgm:prSet presAssocID="{7CF6D003-F7BE-467B-ACD9-C81D85AC913E}" presName="spacer" presStyleCnt="0"/>
      <dgm:spPr/>
    </dgm:pt>
    <dgm:pt modelId="{B6E01EAB-7C8F-4C9F-BED0-78C9DC65993D}" type="pres">
      <dgm:prSet presAssocID="{90E38EC3-5774-430A-85BB-68F141AB60C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103B104-1F96-47BF-8563-40CB373D71A6}" type="pres">
      <dgm:prSet presAssocID="{452339FB-5ABB-48A9-BFAE-6207C9338A2F}" presName="spacer" presStyleCnt="0"/>
      <dgm:spPr/>
    </dgm:pt>
    <dgm:pt modelId="{607BA206-39CE-4834-9A8E-9B7EB26C3564}" type="pres">
      <dgm:prSet presAssocID="{AFBD1AA1-EC87-41C3-A506-12B6854467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4FDB411-D366-40A8-B6A0-9DCABA227539}" type="presOf" srcId="{118BBC41-7C71-49B6-A950-5C7DF63830DF}" destId="{9DA57B19-0351-4FCE-85A5-6C8698D468F4}" srcOrd="0" destOrd="0" presId="urn:microsoft.com/office/officeart/2005/8/layout/vList2"/>
    <dgm:cxn modelId="{6225C117-8C86-424A-8F02-0F2B66CB8587}" srcId="{501F3864-93CF-4807-85B0-B75835FE73E0}" destId="{C98C9B88-6D4C-4178-BEA6-8B41D8631751}" srcOrd="2" destOrd="0" parTransId="{7CB5959E-42AF-47E2-84ED-3C8BEDAA1BCD}" sibTransId="{10873CB8-4D85-40C8-B958-09337B4C8BF4}"/>
    <dgm:cxn modelId="{7A388A1A-8072-46A8-9C3A-DA9625A5217E}" type="presOf" srcId="{501F3864-93CF-4807-85B0-B75835FE73E0}" destId="{786703B5-DA57-4950-AF0B-2C40B567DF7D}" srcOrd="0" destOrd="0" presId="urn:microsoft.com/office/officeart/2005/8/layout/vList2"/>
    <dgm:cxn modelId="{30EE4F33-044A-4A81-AC73-EB2D8F44FFD7}" srcId="{501F3864-93CF-4807-85B0-B75835FE73E0}" destId="{B4B2B9E7-2948-413A-8A6F-44763463538C}" srcOrd="3" destOrd="0" parTransId="{FEC53B90-CBB5-4C47-BE60-8D43B20FA501}" sibTransId="{7CF6D003-F7BE-467B-ACD9-C81D85AC913E}"/>
    <dgm:cxn modelId="{1A35AE45-393A-4E70-AD41-4590D5E98735}" type="presOf" srcId="{AA582DE1-ECDA-4D24-B95D-9D49BF4028ED}" destId="{AF91D000-EF0D-4879-AFA9-218274B13E25}" srcOrd="0" destOrd="0" presId="urn:microsoft.com/office/officeart/2005/8/layout/vList2"/>
    <dgm:cxn modelId="{8D299546-2B6B-41C3-A39D-BED6E891CC2F}" type="presOf" srcId="{C98C9B88-6D4C-4178-BEA6-8B41D8631751}" destId="{162CF112-EF3E-4C43-893D-D867460CDA37}" srcOrd="0" destOrd="0" presId="urn:microsoft.com/office/officeart/2005/8/layout/vList2"/>
    <dgm:cxn modelId="{AF79196E-3428-4997-AAEF-22CE405DB3E0}" srcId="{501F3864-93CF-4807-85B0-B75835FE73E0}" destId="{90E38EC3-5774-430A-85BB-68F141AB60C1}" srcOrd="4" destOrd="0" parTransId="{0B3CB71E-3ADC-42B4-B9A5-4BA2BE88EAE9}" sibTransId="{452339FB-5ABB-48A9-BFAE-6207C9338A2F}"/>
    <dgm:cxn modelId="{B9978E73-6F71-49AA-8196-EE4BDB505AC9}" srcId="{501F3864-93CF-4807-85B0-B75835FE73E0}" destId="{AFBD1AA1-EC87-41C3-A506-12B685446789}" srcOrd="5" destOrd="0" parTransId="{03917825-CD8A-4DE7-8CC8-E20602DE338E}" sibTransId="{48CB7258-67A8-48A1-931A-0B76AB383766}"/>
    <dgm:cxn modelId="{17F3D176-49D0-4811-A592-55E0E0661500}" srcId="{501F3864-93CF-4807-85B0-B75835FE73E0}" destId="{118BBC41-7C71-49B6-A950-5C7DF63830DF}" srcOrd="0" destOrd="0" parTransId="{F6BC510D-13CF-4915-8B7B-8E7D5E049E83}" sibTransId="{43EB6C77-8D15-416F-B6B8-1C89CA6155C1}"/>
    <dgm:cxn modelId="{E9A2459E-CA76-4BA9-B6E2-FA48D6700DA5}" type="presOf" srcId="{90E38EC3-5774-430A-85BB-68F141AB60C1}" destId="{B6E01EAB-7C8F-4C9F-BED0-78C9DC65993D}" srcOrd="0" destOrd="0" presId="urn:microsoft.com/office/officeart/2005/8/layout/vList2"/>
    <dgm:cxn modelId="{961106A7-90F9-40B5-8AED-19C1C1B0804F}" type="presOf" srcId="{B4B2B9E7-2948-413A-8A6F-44763463538C}" destId="{E1B9FFBF-9CD8-4E36-A03E-AF4B80C1FB5F}" srcOrd="0" destOrd="0" presId="urn:microsoft.com/office/officeart/2005/8/layout/vList2"/>
    <dgm:cxn modelId="{D9248DB4-DD8F-4A0D-9665-9D1F1C2A12E1}" type="presOf" srcId="{AFBD1AA1-EC87-41C3-A506-12B685446789}" destId="{607BA206-39CE-4834-9A8E-9B7EB26C3564}" srcOrd="0" destOrd="0" presId="urn:microsoft.com/office/officeart/2005/8/layout/vList2"/>
    <dgm:cxn modelId="{0C262AEC-D2AE-4C79-9D32-25719F4F623D}" srcId="{501F3864-93CF-4807-85B0-B75835FE73E0}" destId="{AA582DE1-ECDA-4D24-B95D-9D49BF4028ED}" srcOrd="1" destOrd="0" parTransId="{987CB5B5-B692-4086-9DAB-E49BB23DE03F}" sibTransId="{6188B9B9-9C4B-4D88-A24B-AE5B3669D7BA}"/>
    <dgm:cxn modelId="{3EB53978-A2A7-4946-9FFB-EC543D3CA5C2}" type="presParOf" srcId="{786703B5-DA57-4950-AF0B-2C40B567DF7D}" destId="{9DA57B19-0351-4FCE-85A5-6C8698D468F4}" srcOrd="0" destOrd="0" presId="urn:microsoft.com/office/officeart/2005/8/layout/vList2"/>
    <dgm:cxn modelId="{75D1CA75-59B9-4A69-A557-865F23329A72}" type="presParOf" srcId="{786703B5-DA57-4950-AF0B-2C40B567DF7D}" destId="{9AF74809-0A14-477E-8E54-5BE08B4CF9B3}" srcOrd="1" destOrd="0" presId="urn:microsoft.com/office/officeart/2005/8/layout/vList2"/>
    <dgm:cxn modelId="{B85D7EE5-1858-4DFA-815A-46006C53B031}" type="presParOf" srcId="{786703B5-DA57-4950-AF0B-2C40B567DF7D}" destId="{AF91D000-EF0D-4879-AFA9-218274B13E25}" srcOrd="2" destOrd="0" presId="urn:microsoft.com/office/officeart/2005/8/layout/vList2"/>
    <dgm:cxn modelId="{BD1CAECF-2E77-4C26-A097-A5E4CC9C307E}" type="presParOf" srcId="{786703B5-DA57-4950-AF0B-2C40B567DF7D}" destId="{95FF2DF1-81D0-479C-B19C-26AB9FD2E684}" srcOrd="3" destOrd="0" presId="urn:microsoft.com/office/officeart/2005/8/layout/vList2"/>
    <dgm:cxn modelId="{00C879E4-8B51-4FDA-BB28-88BA85A0E0B6}" type="presParOf" srcId="{786703B5-DA57-4950-AF0B-2C40B567DF7D}" destId="{162CF112-EF3E-4C43-893D-D867460CDA37}" srcOrd="4" destOrd="0" presId="urn:microsoft.com/office/officeart/2005/8/layout/vList2"/>
    <dgm:cxn modelId="{F9A55A8C-E72A-4212-A71D-77A0256FDE62}" type="presParOf" srcId="{786703B5-DA57-4950-AF0B-2C40B567DF7D}" destId="{74DCDC86-DBBC-4FB2-84FF-C53A6522D006}" srcOrd="5" destOrd="0" presId="urn:microsoft.com/office/officeart/2005/8/layout/vList2"/>
    <dgm:cxn modelId="{733CA911-92ED-4000-9A50-1B4375C409F3}" type="presParOf" srcId="{786703B5-DA57-4950-AF0B-2C40B567DF7D}" destId="{E1B9FFBF-9CD8-4E36-A03E-AF4B80C1FB5F}" srcOrd="6" destOrd="0" presId="urn:microsoft.com/office/officeart/2005/8/layout/vList2"/>
    <dgm:cxn modelId="{F97C3EB5-F002-4942-9C2B-C23E318B83A6}" type="presParOf" srcId="{786703B5-DA57-4950-AF0B-2C40B567DF7D}" destId="{0E254468-7ADA-42B6-BD0E-B00772AD25B9}" srcOrd="7" destOrd="0" presId="urn:microsoft.com/office/officeart/2005/8/layout/vList2"/>
    <dgm:cxn modelId="{6840E055-6F80-4902-91F7-46343D741BDC}" type="presParOf" srcId="{786703B5-DA57-4950-AF0B-2C40B567DF7D}" destId="{B6E01EAB-7C8F-4C9F-BED0-78C9DC65993D}" srcOrd="8" destOrd="0" presId="urn:microsoft.com/office/officeart/2005/8/layout/vList2"/>
    <dgm:cxn modelId="{5FD416D4-26F0-4635-8F6C-A1182C2378A9}" type="presParOf" srcId="{786703B5-DA57-4950-AF0B-2C40B567DF7D}" destId="{6103B104-1F96-47BF-8563-40CB373D71A6}" srcOrd="9" destOrd="0" presId="urn:microsoft.com/office/officeart/2005/8/layout/vList2"/>
    <dgm:cxn modelId="{163C4496-3CA8-47B6-BD0E-7C6632EF04F7}" type="presParOf" srcId="{786703B5-DA57-4950-AF0B-2C40B567DF7D}" destId="{607BA206-39CE-4834-9A8E-9B7EB26C356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57B19-0351-4FCE-85A5-6C8698D468F4}">
      <dsp:nvSpPr>
        <dsp:cNvPr id="0" name=""/>
        <dsp:cNvSpPr/>
      </dsp:nvSpPr>
      <dsp:spPr>
        <a:xfrm>
          <a:off x="0" y="452201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Everyone who is a member of the NAR has access to RPR</a:t>
          </a:r>
        </a:p>
      </dsp:txBody>
      <dsp:txXfrm>
        <a:off x="34906" y="487107"/>
        <a:ext cx="6597021" cy="645240"/>
      </dsp:txXfrm>
    </dsp:sp>
    <dsp:sp modelId="{AF91D000-EF0D-4879-AFA9-218274B13E25}">
      <dsp:nvSpPr>
        <dsp:cNvPr id="0" name=""/>
        <dsp:cNvSpPr/>
      </dsp:nvSpPr>
      <dsp:spPr>
        <a:xfrm>
          <a:off x="0" y="1219094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is a tool that provides data and reporting across the nation</a:t>
          </a:r>
        </a:p>
      </dsp:txBody>
      <dsp:txXfrm>
        <a:off x="34906" y="1254000"/>
        <a:ext cx="6597021" cy="645240"/>
      </dsp:txXfrm>
    </dsp:sp>
    <dsp:sp modelId="{162CF112-EF3E-4C43-893D-D867460CDA37}">
      <dsp:nvSpPr>
        <dsp:cNvPr id="0" name=""/>
        <dsp:cNvSpPr/>
      </dsp:nvSpPr>
      <dsp:spPr>
        <a:xfrm>
          <a:off x="0" y="1985987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pulls data from public records and listed properties</a:t>
          </a:r>
        </a:p>
      </dsp:txBody>
      <dsp:txXfrm>
        <a:off x="34906" y="2020893"/>
        <a:ext cx="6597021" cy="645240"/>
      </dsp:txXfrm>
    </dsp:sp>
    <dsp:sp modelId="{E1B9FFBF-9CD8-4E36-A03E-AF4B80C1FB5F}">
      <dsp:nvSpPr>
        <dsp:cNvPr id="0" name=""/>
        <dsp:cNvSpPr/>
      </dsp:nvSpPr>
      <dsp:spPr>
        <a:xfrm>
          <a:off x="0" y="2752880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is a great to run reports and comps along side MLS or Perchwell</a:t>
          </a:r>
        </a:p>
      </dsp:txBody>
      <dsp:txXfrm>
        <a:off x="34906" y="2787786"/>
        <a:ext cx="6597021" cy="645240"/>
      </dsp:txXfrm>
    </dsp:sp>
    <dsp:sp modelId="{B6E01EAB-7C8F-4C9F-BED0-78C9DC65993D}">
      <dsp:nvSpPr>
        <dsp:cNvPr id="0" name=""/>
        <dsp:cNvSpPr/>
      </dsp:nvSpPr>
      <dsp:spPr>
        <a:xfrm>
          <a:off x="0" y="3519772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continues to improve their capability to include AI technology interface, social media interface and reporting capability.</a:t>
          </a:r>
        </a:p>
      </dsp:txBody>
      <dsp:txXfrm>
        <a:off x="34906" y="3554678"/>
        <a:ext cx="6597021" cy="645240"/>
      </dsp:txXfrm>
    </dsp:sp>
    <dsp:sp modelId="{607BA206-39CE-4834-9A8E-9B7EB26C3564}">
      <dsp:nvSpPr>
        <dsp:cNvPr id="0" name=""/>
        <dsp:cNvSpPr/>
      </dsp:nvSpPr>
      <dsp:spPr>
        <a:xfrm>
          <a:off x="0" y="4286665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has an overwhelming amount of information, so its important to pick and choose what you use and share.</a:t>
          </a:r>
        </a:p>
      </dsp:txBody>
      <dsp:txXfrm>
        <a:off x="34906" y="4321571"/>
        <a:ext cx="6597021" cy="64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5E8D-DC5C-5E8D-1FA4-2AECF4D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4A9EA-ADEF-C421-0ECE-ADD702A2D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6BFAF-13A7-56AF-ED5E-E1C2506E0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AB902-B807-5187-D2E0-87B45E15D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EBF16-4681-C962-6A73-F4F71A7D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6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7D2D3-291F-B554-6948-284053CD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7F55E-60B2-1AD9-2D19-06E6829FF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F4400-1F65-B50C-F972-AD745011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6B683-6AFC-C9F9-43D5-B3685A26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AA4F3-4B95-9A72-0D8E-F0E9052F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6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8F21-29A4-F93B-7D5A-C06F6E2D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433C-E0C4-D1A1-07E5-906391CE4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22935-A9AB-C944-6EB5-6E9117CF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2D3B5-8FF6-46F8-C04B-07B50DDA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B2FDF-D85E-13E3-A751-78EBD294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1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6096-C4A7-A2BD-C3C0-6F91C162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979FF-366D-6565-061F-6B13365F9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6FD75-9F69-5304-E403-D6E784DCD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5154B-F157-9D6E-FC6E-5F7B4562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36087-E63A-6F47-6E62-C1EDEEC7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0FF7-9B1D-437E-28E9-2D4CED12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0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AD5E7-AE39-C945-C228-DC3C555F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2A673-D14F-849F-CA5E-E58746F8A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1A3B6-39B0-EDF4-9827-3A9F7B9DA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65175-1778-99A1-91AE-0CB969D43C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E7121-606D-B3AF-4EAA-4F6A84B44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F9CBE6-C5E4-1362-B936-1C0B09AC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23C76D-3BAE-2884-2262-E387E2A5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91B94B-A56E-47E1-5DE4-FBBF1657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5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9CAD2-895A-1872-3B6D-63973330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D35F4A-5F14-8A88-553F-1F283786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D81F6-F6E9-6767-D53A-1E3D738E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E5405-C168-5A76-06DF-89EAB0A6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5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633C7-74F9-9E24-981D-7F5A93AB2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E1870-87A4-A08B-427B-4A498F34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599AE-9A93-F4C2-C666-1CCE5735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2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CFAF-82A0-FE0C-210F-AE6A8C958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1209B-5AEE-4D4C-D008-17ECDF8C3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8803D-9967-5990-69CD-E9D0283F9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9013B-2455-A198-DF5B-EF4C39B3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1B5B4-1488-EA7F-4287-DDABFCEC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E12F3-97A1-44DA-153F-99B622E3C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6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9E362-90F8-FA04-B7F4-8D0B8FE1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F14374-E5FD-8ED6-DC79-1FDCA8A7D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4542F-F592-66F9-80B8-D4AD73F21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1D7EE-E879-63EA-7925-2A4F7D225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3F437-BC31-17C5-C01E-B7793DD9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3FB0C-1206-2B4B-BB5F-1C9EEF521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4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560BD-9855-B86E-EBA7-1BAB823D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5432C-BCE3-31E8-CC7F-398D4A4F9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2ADC-0E75-4669-36DC-558AA65B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AA32F-BDC9-8314-9BB1-BBB38E102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39D95-5DC1-4886-B14E-98EABF6C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9DF6D8-432C-95F3-9AAE-45F610EFA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BA43B4-198A-EBCF-329A-7531785C2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E6216-B0EE-9B75-4AF7-095622700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F8F7-C83D-ABB1-5C1F-035D68D3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703D2-9D57-0EBA-FD48-81699E2A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1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98001-4D20-BB27-B3EF-AA77863D3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B3EF0-51AB-E6A5-21B7-2DF7138A8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3E98F-41BA-487F-15DA-D3A8623F4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59F0E-11BC-422A-926F-70BB9855CA7B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A7F4-4C89-7C0B-DA41-5702511B5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CFB04-B6D0-EA7A-EE81-9227CD9A1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4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B098FE6D-7262-4839-92B0-81ABB0881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building with trees and grass&#10;&#10;Description automatically generated">
            <a:extLst>
              <a:ext uri="{FF2B5EF4-FFF2-40B4-BE49-F238E27FC236}">
                <a16:creationId xmlns:a16="http://schemas.microsoft.com/office/drawing/2014/main" id="{E173AF11-DCDE-9ADE-4BEA-4866087B3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486398"/>
            <a:ext cx="12192000" cy="1371599"/>
          </a:xfrm>
          <a:prstGeom prst="rect">
            <a:avLst/>
          </a:prstGeom>
          <a:ln>
            <a:noFill/>
          </a:ln>
          <a:effectLst>
            <a:outerShdw blurRad="190500" dist="38100" dir="162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AB099-5E6B-CF1D-19F3-FD0A70AC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5778816"/>
            <a:ext cx="11526242" cy="7867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i="1" dirty="0"/>
              <a:t>GCRA Market Update –Hamilton County </a:t>
            </a:r>
            <a:br>
              <a:rPr lang="en-US" sz="3600" b="1" i="1" dirty="0"/>
            </a:br>
            <a:r>
              <a:rPr lang="en-US" sz="3600" b="1" i="1" dirty="0"/>
              <a:t> August 2023 								Felicia Bell</a:t>
            </a:r>
          </a:p>
        </p:txBody>
      </p:sp>
    </p:spTree>
    <p:extLst>
      <p:ext uri="{BB962C8B-B14F-4D97-AF65-F5344CB8AC3E}">
        <p14:creationId xmlns:p14="http://schemas.microsoft.com/office/powerpoint/2010/main" val="76604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market trends&#10;&#10;Description automatically generated">
            <a:extLst>
              <a:ext uri="{FF2B5EF4-FFF2-40B4-BE49-F238E27FC236}">
                <a16:creationId xmlns:a16="http://schemas.microsoft.com/office/drawing/2014/main" id="{42DFD0F4-F4F4-5ED5-380E-F78CB11F9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1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aph showing a line&#10;&#10;Description automatically generated with medium confidence">
            <a:extLst>
              <a:ext uri="{FF2B5EF4-FFF2-40B4-BE49-F238E27FC236}">
                <a16:creationId xmlns:a16="http://schemas.microsoft.com/office/drawing/2014/main" id="{D7715A56-1258-2AA9-2247-9414978EE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6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1E21E6-BF1E-42F0-01E1-AA58782F2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E327A-CAD5-A855-2DD9-BF3012095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1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aph showing the growth of the stock market&#10;&#10;Description automatically generated">
            <a:extLst>
              <a:ext uri="{FF2B5EF4-FFF2-40B4-BE49-F238E27FC236}">
                <a16:creationId xmlns:a16="http://schemas.microsoft.com/office/drawing/2014/main" id="{9CCF04D7-1B03-D749-28F9-A07B5CA73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8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0E37E6-D76F-E3B6-C674-26268F900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8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479DF-98A0-85E7-CE50-09EF6598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Realtor’s Property Resource (RPR)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B26C4E-9E02-9BA2-8DA8-A4CE68B86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074810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2910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B91E8-F441-9F75-6448-7E3D5222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Perchwell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42782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114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GCRA Market Update –Hamilton County   August 2023         Felicia Bell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Realtor’s Property Resource (RPR)</vt:lpstr>
      <vt:lpstr>Perchwell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Felicia Bell</dc:creator>
  <cp:lastModifiedBy>Felicia Bell</cp:lastModifiedBy>
  <cp:revision>2</cp:revision>
  <dcterms:created xsi:type="dcterms:W3CDTF">2023-09-22T12:51:05Z</dcterms:created>
  <dcterms:modified xsi:type="dcterms:W3CDTF">2023-09-22T15:48:38Z</dcterms:modified>
</cp:coreProperties>
</file>